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jpeg" ContentType="image/jpeg"/>
  <Default Extension="emf" ContentType="image/x-emf"/>
  <Default Extension="xlsx" ContentType="application/vnd.openxmlformats-officedocument.spreadsheetml.sheet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notesSlides/notesSlide1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7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4.xml" ContentType="application/vnd.openxmlformats-officedocument.presentationml.notesSlide+xml"/>
  <Override PartName="/ppt/presProps.xml" ContentType="application/vnd.openxmlformats-officedocument.presentationml.presProps+xml"/>
  <Override PartName="/ppt/slides/slide20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33.xml" ContentType="application/vnd.openxmlformats-officedocument.presentationml.slide+xml"/>
  <Override PartName="/ppt/notesSlides/notesSlide30.xml" ContentType="application/vnd.openxmlformats-officedocument.presentationml.notesSlide+xml"/>
  <Override PartName="/ppt/tableStyles.xml" ContentType="application/vnd.openxmlformats-officedocument.presentationml.tableStyles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28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31.xml" ContentType="application/vnd.openxmlformats-officedocument.presentationml.slide+xml"/>
  <Override PartName="/ppt/notesSlides/notesSlide29.xml" ContentType="application/vnd.openxmlformats-officedocument.presentationml.notesSlide+xml"/>
  <Override PartName="/ppt/viewProps.xml" ContentType="application/vnd.openxmlformats-officedocument.presentationml.viewProps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28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9.xml" ContentType="application/vnd.openxmlformats-officedocument.presentationml.slide+xml"/>
  <Override PartName="/ppt/slides/slide34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32.xml" ContentType="application/vnd.openxmlformats-officedocument.presentationml.slide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75" r:id="rId3"/>
    <p:sldId id="274" r:id="rId4"/>
    <p:sldId id="257" r:id="rId5"/>
    <p:sldId id="258" r:id="rId6"/>
    <p:sldId id="277" r:id="rId7"/>
    <p:sldId id="278" r:id="rId8"/>
    <p:sldId id="276" r:id="rId9"/>
    <p:sldId id="259" r:id="rId10"/>
    <p:sldId id="280" r:id="rId11"/>
    <p:sldId id="281" r:id="rId12"/>
    <p:sldId id="260" r:id="rId13"/>
    <p:sldId id="282" r:id="rId14"/>
    <p:sldId id="261" r:id="rId15"/>
    <p:sldId id="284" r:id="rId16"/>
    <p:sldId id="285" r:id="rId17"/>
    <p:sldId id="286" r:id="rId18"/>
    <p:sldId id="287" r:id="rId19"/>
    <p:sldId id="288" r:id="rId20"/>
    <p:sldId id="263" r:id="rId21"/>
    <p:sldId id="265" r:id="rId22"/>
    <p:sldId id="266" r:id="rId23"/>
    <p:sldId id="267" r:id="rId24"/>
    <p:sldId id="269" r:id="rId25"/>
    <p:sldId id="270" r:id="rId26"/>
    <p:sldId id="271" r:id="rId27"/>
    <p:sldId id="272" r:id="rId28"/>
    <p:sldId id="273" r:id="rId29"/>
    <p:sldId id="289" r:id="rId30"/>
    <p:sldId id="291" r:id="rId31"/>
    <p:sldId id="290" r:id="rId32"/>
    <p:sldId id="292" r:id="rId33"/>
    <p:sldId id="268" r:id="rId34"/>
    <p:sldId id="293" r:id="rId35"/>
  </p:sldIdLst>
  <p:sldSz cx="14630400" cy="8229600"/>
  <p:notesSz cx="8229600" cy="14630400"/>
  <p:embeddedFontLst>
    <p:embeddedFont>
      <p:font typeface="Noto Sans TC" panose="020B0604020202020204" charset="-128"/>
      <p:regular r:id="rId37"/>
    </p:embeddedFont>
    <p:embeddedFont>
      <p:font typeface="Sora Medium" panose="020B0604020202020204" charset="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12.xml" Id="rId13" /><Relationship Type="http://schemas.openxmlformats.org/officeDocument/2006/relationships/slide" Target="/ppt/slides/slide17.xml" Id="rId18" /><Relationship Type="http://schemas.openxmlformats.org/officeDocument/2006/relationships/slide" Target="/ppt/slides/slide25.xml" Id="rId26" /><Relationship Type="http://schemas.openxmlformats.org/officeDocument/2006/relationships/presProps" Target="/ppt/presProps.xml" Id="rId39" /><Relationship Type="http://schemas.openxmlformats.org/officeDocument/2006/relationships/slide" Target="/ppt/slides/slide20.xml" Id="rId21" /><Relationship Type="http://schemas.openxmlformats.org/officeDocument/2006/relationships/slide" Target="/ppt/slides/slide33.xml" Id="rId34" /><Relationship Type="http://schemas.openxmlformats.org/officeDocument/2006/relationships/tableStyles" Target="/ppt/tableStyles.xml" Id="rId42" /><Relationship Type="http://schemas.openxmlformats.org/officeDocument/2006/relationships/slide" Target="/ppt/slides/slide6.xml" Id="rId7" /><Relationship Type="http://schemas.openxmlformats.org/officeDocument/2006/relationships/slide" Target="/ppt/slides/slide1.xml" Id="rId2" /><Relationship Type="http://schemas.openxmlformats.org/officeDocument/2006/relationships/slide" Target="/ppt/slides/slide15.xml" Id="rId16" /><Relationship Type="http://schemas.openxmlformats.org/officeDocument/2006/relationships/slide" Target="/ppt/slides/slide19.xml" Id="rId20" /><Relationship Type="http://schemas.openxmlformats.org/officeDocument/2006/relationships/slide" Target="/ppt/slides/slide28.xml" Id="rId29" /><Relationship Type="http://schemas.openxmlformats.org/officeDocument/2006/relationships/theme" Target="/ppt/theme/theme1.xml" Id="rId41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23.xml" Id="rId24" /><Relationship Type="http://schemas.openxmlformats.org/officeDocument/2006/relationships/slide" Target="/ppt/slides/slide31.xml" Id="rId32" /><Relationship Type="http://schemas.openxmlformats.org/officeDocument/2006/relationships/font" Target="/ppt/fonts/font1.fntdata" Id="rId37" /><Relationship Type="http://schemas.openxmlformats.org/officeDocument/2006/relationships/viewProps" Target="/ppt/viewProps.xml" Id="rId40" /><Relationship Type="http://schemas.openxmlformats.org/officeDocument/2006/relationships/slide" Target="/ppt/slides/slide4.xml" Id="rId5" /><Relationship Type="http://schemas.openxmlformats.org/officeDocument/2006/relationships/slide" Target="/ppt/slides/slide14.xml" Id="rId15" /><Relationship Type="http://schemas.openxmlformats.org/officeDocument/2006/relationships/slide" Target="/ppt/slides/slide22.xml" Id="rId23" /><Relationship Type="http://schemas.openxmlformats.org/officeDocument/2006/relationships/slide" Target="/ppt/slides/slide27.xml" Id="rId28" /><Relationship Type="http://schemas.openxmlformats.org/officeDocument/2006/relationships/notesMaster" Target="/ppt/notesMasters/notesMaster1.xml" Id="rId36" /><Relationship Type="http://schemas.openxmlformats.org/officeDocument/2006/relationships/slide" Target="/ppt/slides/slide9.xml" Id="rId10" /><Relationship Type="http://schemas.openxmlformats.org/officeDocument/2006/relationships/slide" Target="/ppt/slides/slide18.xml" Id="rId19" /><Relationship Type="http://schemas.openxmlformats.org/officeDocument/2006/relationships/slide" Target="/ppt/slides/slide30.xml" Id="rId31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slide" Target="/ppt/slides/slide13.xml" Id="rId14" /><Relationship Type="http://schemas.openxmlformats.org/officeDocument/2006/relationships/slide" Target="/ppt/slides/slide21.xml" Id="rId22" /><Relationship Type="http://schemas.openxmlformats.org/officeDocument/2006/relationships/slide" Target="/ppt/slides/slide26.xml" Id="rId27" /><Relationship Type="http://schemas.openxmlformats.org/officeDocument/2006/relationships/slide" Target="/ppt/slides/slide29.xml" Id="rId30" /><Relationship Type="http://schemas.openxmlformats.org/officeDocument/2006/relationships/slide" Target="/ppt/slides/slide34.xml" Id="rId35" /><Relationship Type="http://schemas.openxmlformats.org/officeDocument/2006/relationships/slide" Target="/ppt/slides/slide7.xml" Id="rId8" /><Relationship Type="http://schemas.openxmlformats.org/officeDocument/2006/relationships/slide" Target="/ppt/slides/slide2.xml" Id="rId3" /><Relationship Type="http://schemas.openxmlformats.org/officeDocument/2006/relationships/slide" Target="/ppt/slides/slide11.xml" Id="rId12" /><Relationship Type="http://schemas.openxmlformats.org/officeDocument/2006/relationships/slide" Target="/ppt/slides/slide16.xml" Id="rId17" /><Relationship Type="http://schemas.openxmlformats.org/officeDocument/2006/relationships/slide" Target="/ppt/slides/slide24.xml" Id="rId25" /><Relationship Type="http://schemas.openxmlformats.org/officeDocument/2006/relationships/slide" Target="/ppt/slides/slide32.xml" Id="rId33" /><Relationship Type="http://schemas.openxmlformats.org/officeDocument/2006/relationships/font" Target="/ppt/fonts/font2.fntdata" Id="rId38" 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21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2.xml" Id="rId2" /><Relationship Type="http://schemas.openxmlformats.org/officeDocument/2006/relationships/notesMaster" Target="/ppt/notesMasters/notesMaster1.xml" Id="rId1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3.xml" Id="rId2" /><Relationship Type="http://schemas.openxmlformats.org/officeDocument/2006/relationships/notesMaster" Target="/ppt/notesMasters/notesMaster1.xml" Id="rId1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4.xml" Id="rId2" /><Relationship Type="http://schemas.openxmlformats.org/officeDocument/2006/relationships/notesMaster" Target="/ppt/notesMasters/notesMaster1.xml" Id="rId1" /></Relationships>
</file>

<file path=ppt/notesSlides/_rels/notesSlide14.xml.rels>&#65279;<?xml version="1.0" encoding="utf-8"?><Relationships xmlns="http://schemas.openxmlformats.org/package/2006/relationships"><Relationship Type="http://schemas.openxmlformats.org/officeDocument/2006/relationships/slide" Target="/ppt/slides/slide15.xml" Id="rId2" /><Relationship Type="http://schemas.openxmlformats.org/officeDocument/2006/relationships/notesMaster" Target="/ppt/notesMasters/notesMaster1.xml" Id="rId1" /></Relationships>
</file>

<file path=ppt/notesSlides/_rels/notesSlide15.xml.rels>&#65279;<?xml version="1.0" encoding="utf-8"?><Relationships xmlns="http://schemas.openxmlformats.org/package/2006/relationships"><Relationship Type="http://schemas.openxmlformats.org/officeDocument/2006/relationships/slide" Target="/ppt/slides/slide16.xml" Id="rId2" /><Relationship Type="http://schemas.openxmlformats.org/officeDocument/2006/relationships/notesMaster" Target="/ppt/notesMasters/notesMaster1.xml" Id="rId1" /></Relationships>
</file>

<file path=ppt/notesSlides/_rels/notesSlide16.xml.rels>&#65279;<?xml version="1.0" encoding="utf-8"?><Relationships xmlns="http://schemas.openxmlformats.org/package/2006/relationships"><Relationship Type="http://schemas.openxmlformats.org/officeDocument/2006/relationships/slide" Target="/ppt/slides/slide17.xml" Id="rId2" /><Relationship Type="http://schemas.openxmlformats.org/officeDocument/2006/relationships/notesMaster" Target="/ppt/notesMasters/notesMaster1.xml" Id="rId1" /></Relationships>
</file>

<file path=ppt/notesSlides/_rels/notesSlide17.xml.rels>&#65279;<?xml version="1.0" encoding="utf-8"?><Relationships xmlns="http://schemas.openxmlformats.org/package/2006/relationships"><Relationship Type="http://schemas.openxmlformats.org/officeDocument/2006/relationships/slide" Target="/ppt/slides/slide18.xml" Id="rId2" /><Relationship Type="http://schemas.openxmlformats.org/officeDocument/2006/relationships/notesMaster" Target="/ppt/notesMasters/notesMaster1.xml" Id="rId1" /></Relationships>
</file>

<file path=ppt/notesSlides/_rels/notesSlide18.xml.rels>&#65279;<?xml version="1.0" encoding="utf-8"?><Relationships xmlns="http://schemas.openxmlformats.org/package/2006/relationships"><Relationship Type="http://schemas.openxmlformats.org/officeDocument/2006/relationships/slide" Target="/ppt/slides/slide19.xml" Id="rId2" /><Relationship Type="http://schemas.openxmlformats.org/officeDocument/2006/relationships/notesMaster" Target="/ppt/notesMasters/notesMaster1.xml" Id="rId1" /></Relationships>
</file>

<file path=ppt/notesSlides/_rels/notesSlide19.xml.rels>&#65279;<?xml version="1.0" encoding="utf-8"?><Relationships xmlns="http://schemas.openxmlformats.org/package/2006/relationships"><Relationship Type="http://schemas.openxmlformats.org/officeDocument/2006/relationships/slide" Target="/ppt/slides/slide20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20.xml.rels>&#65279;<?xml version="1.0" encoding="utf-8"?><Relationships xmlns="http://schemas.openxmlformats.org/package/2006/relationships"><Relationship Type="http://schemas.openxmlformats.org/officeDocument/2006/relationships/slide" Target="/ppt/slides/slide21.xml" Id="rId2" /><Relationship Type="http://schemas.openxmlformats.org/officeDocument/2006/relationships/notesMaster" Target="/ppt/notesMasters/notesMaster1.xml" Id="rId1" /></Relationships>
</file>

<file path=ppt/notesSlides/_rels/notesSlide21.xml.rels>&#65279;<?xml version="1.0" encoding="utf-8"?><Relationships xmlns="http://schemas.openxmlformats.org/package/2006/relationships"><Relationship Type="http://schemas.openxmlformats.org/officeDocument/2006/relationships/slide" Target="/ppt/slides/slide22.xml" Id="rId2" /><Relationship Type="http://schemas.openxmlformats.org/officeDocument/2006/relationships/notesMaster" Target="/ppt/notesMasters/notesMaster1.xml" Id="rId1" /></Relationships>
</file>

<file path=ppt/notesSlides/_rels/notesSlide22.xml.rels>&#65279;<?xml version="1.0" encoding="utf-8"?><Relationships xmlns="http://schemas.openxmlformats.org/package/2006/relationships"><Relationship Type="http://schemas.openxmlformats.org/officeDocument/2006/relationships/slide" Target="/ppt/slides/slide23.xml" Id="rId2" /><Relationship Type="http://schemas.openxmlformats.org/officeDocument/2006/relationships/notesMaster" Target="/ppt/notesMasters/notesMaster1.xml" Id="rId1" /></Relationships>
</file>

<file path=ppt/notesSlides/_rels/notesSlide23.xml.rels>&#65279;<?xml version="1.0" encoding="utf-8"?><Relationships xmlns="http://schemas.openxmlformats.org/package/2006/relationships"><Relationship Type="http://schemas.openxmlformats.org/officeDocument/2006/relationships/slide" Target="/ppt/slides/slide24.xml" Id="rId2" /><Relationship Type="http://schemas.openxmlformats.org/officeDocument/2006/relationships/notesMaster" Target="/ppt/notesMasters/notesMaster1.xml" Id="rId1" /></Relationships>
</file>

<file path=ppt/notesSlides/_rels/notesSlide24.xml.rels>&#65279;<?xml version="1.0" encoding="utf-8"?><Relationships xmlns="http://schemas.openxmlformats.org/package/2006/relationships"><Relationship Type="http://schemas.openxmlformats.org/officeDocument/2006/relationships/slide" Target="/ppt/slides/slide25.xml" Id="rId2" /><Relationship Type="http://schemas.openxmlformats.org/officeDocument/2006/relationships/notesMaster" Target="/ppt/notesMasters/notesMaster1.xml" Id="rId1" /></Relationships>
</file>

<file path=ppt/notesSlides/_rels/notesSlide25.xml.rels>&#65279;<?xml version="1.0" encoding="utf-8"?><Relationships xmlns="http://schemas.openxmlformats.org/package/2006/relationships"><Relationship Type="http://schemas.openxmlformats.org/officeDocument/2006/relationships/slide" Target="/ppt/slides/slide26.xml" Id="rId2" /><Relationship Type="http://schemas.openxmlformats.org/officeDocument/2006/relationships/notesMaster" Target="/ppt/notesMasters/notesMaster1.xml" Id="rId1" /></Relationships>
</file>

<file path=ppt/notesSlides/_rels/notesSlide26.xml.rels>&#65279;<?xml version="1.0" encoding="utf-8"?><Relationships xmlns="http://schemas.openxmlformats.org/package/2006/relationships"><Relationship Type="http://schemas.openxmlformats.org/officeDocument/2006/relationships/slide" Target="/ppt/slides/slide27.xml" Id="rId2" /><Relationship Type="http://schemas.openxmlformats.org/officeDocument/2006/relationships/notesMaster" Target="/ppt/notesMasters/notesMaster1.xml" Id="rId1" /></Relationships>
</file>

<file path=ppt/notesSlides/_rels/notesSlide27.xml.rels>&#65279;<?xml version="1.0" encoding="utf-8"?><Relationships xmlns="http://schemas.openxmlformats.org/package/2006/relationships"><Relationship Type="http://schemas.openxmlformats.org/officeDocument/2006/relationships/slide" Target="/ppt/slides/slide28.xml" Id="rId2" /><Relationship Type="http://schemas.openxmlformats.org/officeDocument/2006/relationships/notesMaster" Target="/ppt/notesMasters/notesMaster1.xml" Id="rId1" /></Relationships>
</file>

<file path=ppt/notesSlides/_rels/notesSlide28.xml.rels>&#65279;<?xml version="1.0" encoding="utf-8"?><Relationships xmlns="http://schemas.openxmlformats.org/package/2006/relationships"><Relationship Type="http://schemas.openxmlformats.org/officeDocument/2006/relationships/slide" Target="/ppt/slides/slide30.xml" Id="rId2" /><Relationship Type="http://schemas.openxmlformats.org/officeDocument/2006/relationships/notesMaster" Target="/ppt/notesMasters/notesMaster1.xml" Id="rId1" /></Relationships>
</file>

<file path=ppt/notesSlides/_rels/notesSlide29.xml.rels>&#65279;<?xml version="1.0" encoding="utf-8"?><Relationships xmlns="http://schemas.openxmlformats.org/package/2006/relationships"><Relationship Type="http://schemas.openxmlformats.org/officeDocument/2006/relationships/slide" Target="/ppt/slides/slide31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30.xml.rels>&#65279;<?xml version="1.0" encoding="utf-8"?><Relationships xmlns="http://schemas.openxmlformats.org/package/2006/relationships"><Relationship Type="http://schemas.openxmlformats.org/officeDocument/2006/relationships/slide" Target="/ppt/slides/slide33.xml" Id="rId2" /><Relationship Type="http://schemas.openxmlformats.org/officeDocument/2006/relationships/notesMaster" Target="/ppt/notesMasters/notesMaster1.xml" Id="rId1" /></Relationships>
</file>

<file path=ppt/notesSlides/_rels/notesSlide31.xml.rels>&#65279;<?xml version="1.0" encoding="utf-8"?><Relationships xmlns="http://schemas.openxmlformats.org/package/2006/relationships"><Relationship Type="http://schemas.openxmlformats.org/officeDocument/2006/relationships/slide" Target="/ppt/slides/slide34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96C99-0E48-6FC4-34E6-5B8F55223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CC35BC-F33D-E601-6F94-70156DE591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DD2A8D-F04F-0E7B-57F9-2F2011801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AFB57-8AF9-EA1E-8A71-EFAE0E5E7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22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96B1B-3A51-1C80-288B-CD5D542CA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F918FA-469B-C1F7-1E18-0A20E80F8D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833D58-C686-67B2-40C8-D5E8A69FB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036CC-E7AF-07D6-192C-91932C2049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1129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84EA9-30B6-FE5A-4DFA-D54C87BDA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BB249E-C848-AD52-4947-7DC2B7CC6F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ADBC7A-F149-5D5B-464F-F57587CBB3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126D2-383A-31AB-A0FF-6A3D70FBF8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B048F-EEFC-832F-AF70-82BA232E5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B04BB0-D279-F397-2FAA-F91AC6E9D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FC02D7-5932-200A-9A1C-02529A449D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20E13-38F9-3D3F-A063-F918FB642B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227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143E1-96B7-1845-AE94-61B50F362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D1E5CF-EAA1-D269-B3AE-5E048F6D20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D9FCD2-83AC-D164-E9A0-45F3B084B0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7FE24-882A-4578-AC42-AC2B7280EB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2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0CF8C-8C97-F780-9E57-AED4F2118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D8267E-BBDB-8CC9-C4A5-1514D8C62E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E95AB2-EB00-AC6B-57F9-E2FABCBF1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AD01A-B895-F0F7-1D5E-1356F95933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01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5150A-6FB2-C6C6-E0DE-94510A754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61DB3-1736-536B-598E-6376CB1EC5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FBFCCE-EC8B-A1DB-9DC4-A582089FF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9D309-B9EA-248B-372F-BA56B2B0C6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66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235D0-9256-B2B2-E4F1-542758580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7AB375-0772-1280-3171-A9278DF8D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621631-C05C-126B-01E5-516CBCD73A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3C15A-A12A-1362-13CE-8CFDC29E85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24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4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6.xml" Id="rId6" /><Relationship Type="http://schemas.openxmlformats.org/officeDocument/2006/relationships/theme" Target="/ppt/theme/theme1.xml" Id="rId11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3.jpe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4.png" Id="rId4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13.emf" Id="rId3" /><Relationship Type="http://schemas.openxmlformats.org/officeDocument/2006/relationships/package" Target="/ppt/embeddings/Microsoft_Excel_Worksheet.xlsx" Id="rId2" /><Relationship Type="http://schemas.openxmlformats.org/officeDocument/2006/relationships/slideLayout" Target="/ppt/slideLayouts/slideLayout5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4.png" Id="rId3" /><Relationship Type="http://schemas.openxmlformats.org/officeDocument/2006/relationships/notesSlide" Target="/ppt/notesSlides/notesSlide10.xml" Id="rId2" /><Relationship Type="http://schemas.openxmlformats.org/officeDocument/2006/relationships/slideLayout" Target="/ppt/slideLayouts/slideLayout2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15.png" Id="rId3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6.xml" Id="rId1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image" Target="/ppt/media/image16.png" Id="rId3" /><Relationship Type="http://schemas.openxmlformats.org/officeDocument/2006/relationships/notesSlide" Target="/ppt/notesSlides/notesSlide12.xml" Id="rId2" /><Relationship Type="http://schemas.openxmlformats.org/officeDocument/2006/relationships/slideLayout" Target="/ppt/slideLayouts/slideLayout3.xml" Id="rId1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image" Target="/ppt/media/image17.png" Id="rId3" /><Relationship Type="http://schemas.openxmlformats.org/officeDocument/2006/relationships/notesSlide" Target="/ppt/notesSlides/notesSlide13.xml" Id="rId2" /><Relationship Type="http://schemas.openxmlformats.org/officeDocument/2006/relationships/slideLayout" Target="/ppt/slideLayouts/slideLayout7.xml" Id="rId1" /><Relationship Type="http://schemas.openxmlformats.org/officeDocument/2006/relationships/hyperlink" Target=":%20https:/www.infosys.com/" TargetMode="External" Id="rId4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18.png" Id="rId3" /><Relationship Type="http://schemas.openxmlformats.org/officeDocument/2006/relationships/notesSlide" Target="/ppt/notesSlides/notesSlide14.xml" Id="rId2" /><Relationship Type="http://schemas.openxmlformats.org/officeDocument/2006/relationships/slideLayout" Target="/ppt/slideLayouts/slideLayout5.xml" Id="rId1" /><Relationship Type="http://schemas.openxmlformats.org/officeDocument/2006/relationships/hyperlink" Target="https://www.infosys.com/about.html" TargetMode="External" Id="rId4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image" Target="/ppt/media/image23.png" Id="rId8" /><Relationship Type="http://schemas.openxmlformats.org/officeDocument/2006/relationships/image" Target="/ppt/media/image19.png" Id="rId3" /><Relationship Type="http://schemas.openxmlformats.org/officeDocument/2006/relationships/image" Target="/ppt/media/image22.png" Id="rId7" /><Relationship Type="http://schemas.openxmlformats.org/officeDocument/2006/relationships/notesSlide" Target="/ppt/notesSlides/notesSlide15.xml" Id="rId2" /><Relationship Type="http://schemas.openxmlformats.org/officeDocument/2006/relationships/slideLayout" Target="/ppt/slideLayouts/slideLayout6.xml" Id="rId1" /><Relationship Type="http://schemas.openxmlformats.org/officeDocument/2006/relationships/image" Target="/ppt/media/image21.png" Id="rId6" /><Relationship Type="http://schemas.openxmlformats.org/officeDocument/2006/relationships/image" Target="/ppt/media/image20.png" Id="rId5" /><Relationship Type="http://schemas.openxmlformats.org/officeDocument/2006/relationships/hyperlink" Target="https://www.infosys.com/services.html" TargetMode="External" Id="rId4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image" Target="/ppt/media/image24.png" Id="rId3" /><Relationship Type="http://schemas.openxmlformats.org/officeDocument/2006/relationships/notesSlide" Target="/ppt/notesSlides/notesSlide16.xml" Id="rId2" /><Relationship Type="http://schemas.openxmlformats.org/officeDocument/2006/relationships/slideLayout" Target="/ppt/slideLayouts/slideLayout7.xml" Id="rId1" /><Relationship Type="http://schemas.openxmlformats.org/officeDocument/2006/relationships/hyperlink" Target="https://www.infosys.com/solutions.html" TargetMode="External" Id="rId4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image" Target="/ppt/media/image29.png" Id="rId8" /><Relationship Type="http://schemas.openxmlformats.org/officeDocument/2006/relationships/image" Target="/ppt/media/image25.png" Id="rId3" /><Relationship Type="http://schemas.openxmlformats.org/officeDocument/2006/relationships/image" Target="/ppt/media/image28.png" Id="rId7" /><Relationship Type="http://schemas.openxmlformats.org/officeDocument/2006/relationships/notesSlide" Target="/ppt/notesSlides/notesSlide17.xml" Id="rId2" /><Relationship Type="http://schemas.openxmlformats.org/officeDocument/2006/relationships/slideLayout" Target="/ppt/slideLayouts/slideLayout8.xml" Id="rId1" /><Relationship Type="http://schemas.openxmlformats.org/officeDocument/2006/relationships/image" Target="/ppt/media/image27.png" Id="rId6" /><Relationship Type="http://schemas.openxmlformats.org/officeDocument/2006/relationships/image" Target="/ppt/media/image26.png" Id="rId5" /><Relationship Type="http://schemas.openxmlformats.org/officeDocument/2006/relationships/hyperlink" Target=":%20https:/www.infosys.com/contact.html" TargetMode="External" Id="rId4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image" Target="/ppt/media/image30.png" Id="rId3" /><Relationship Type="http://schemas.openxmlformats.org/officeDocument/2006/relationships/notesSlide" Target="/ppt/notesSlides/notesSlide18.xml" Id="rId2" /><Relationship Type="http://schemas.openxmlformats.org/officeDocument/2006/relationships/slideLayout" Target="/ppt/slideLayouts/slideLayout9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6.png" Id="rId4" /></Relationships>
</file>

<file path=ppt/slides/_rels/slide20.xml.rels>&#65279;<?xml version="1.0" encoding="utf-8"?><Relationships xmlns="http://schemas.openxmlformats.org/package/2006/relationships"><Relationship Type="http://schemas.openxmlformats.org/officeDocument/2006/relationships/image" Target="/ppt/media/image31.png" Id="rId3" /><Relationship Type="http://schemas.openxmlformats.org/officeDocument/2006/relationships/notesSlide" Target="/ppt/notesSlides/notesSlide19.xml" Id="rId2" /><Relationship Type="http://schemas.openxmlformats.org/officeDocument/2006/relationships/slideLayout" Target="/ppt/slideLayouts/slideLayout9.xml" Id="rId1" /><Relationship Type="http://schemas.openxmlformats.org/officeDocument/2006/relationships/image" Target="/ppt/media/image34.png" Id="rId6" /><Relationship Type="http://schemas.openxmlformats.org/officeDocument/2006/relationships/image" Target="/ppt/media/image33.png" Id="rId5" /><Relationship Type="http://schemas.openxmlformats.org/officeDocument/2006/relationships/image" Target="/ppt/media/image32.png" Id="rId4" /></Relationships>
</file>

<file path=ppt/slides/_rels/slide21.xml.rels>&#65279;<?xml version="1.0" encoding="utf-8"?><Relationships xmlns="http://schemas.openxmlformats.org/package/2006/relationships"><Relationship Type="http://schemas.openxmlformats.org/officeDocument/2006/relationships/image" Target="/ppt/media/image35.png" Id="rId3" /><Relationship Type="http://schemas.openxmlformats.org/officeDocument/2006/relationships/notesSlide" Target="/ppt/notesSlides/notesSlide20.xml" Id="rId2" /><Relationship Type="http://schemas.openxmlformats.org/officeDocument/2006/relationships/slideLayout" Target="/ppt/slideLayouts/slideLayout2.xml" Id="rId1" /></Relationships>
</file>

<file path=ppt/slides/_rels/slide22.xml.rels>&#65279;<?xml version="1.0" encoding="utf-8"?><Relationships xmlns="http://schemas.openxmlformats.org/package/2006/relationships"><Relationship Type="http://schemas.openxmlformats.org/officeDocument/2006/relationships/notesSlide" Target="/ppt/notesSlides/notesSlide21.xml" Id="rId2" /><Relationship Type="http://schemas.openxmlformats.org/officeDocument/2006/relationships/slideLayout" Target="/ppt/slideLayouts/slideLayout3.xml" Id="rId1" /></Relationships>
</file>

<file path=ppt/slides/_rels/slide23.xml.rels>&#65279;<?xml version="1.0" encoding="utf-8"?><Relationships xmlns="http://schemas.openxmlformats.org/package/2006/relationships"><Relationship Type="http://schemas.openxmlformats.org/officeDocument/2006/relationships/notesSlide" Target="/ppt/notesSlides/notesSlide22.xml" Id="rId2" /><Relationship Type="http://schemas.openxmlformats.org/officeDocument/2006/relationships/slideLayout" Target="/ppt/slideLayouts/slideLayout4.xml" Id="rId1" /></Relationships>
</file>

<file path=ppt/slides/_rels/slide24.xml.rels>&#65279;<?xml version="1.0" encoding="utf-8"?><Relationships xmlns="http://schemas.openxmlformats.org/package/2006/relationships"><Relationship Type="http://schemas.openxmlformats.org/officeDocument/2006/relationships/image" Target="/ppt/media/image36.png" Id="rId3" /><Relationship Type="http://schemas.openxmlformats.org/officeDocument/2006/relationships/notesSlide" Target="/ppt/notesSlides/notesSlide23.xml" Id="rId2" /><Relationship Type="http://schemas.openxmlformats.org/officeDocument/2006/relationships/slideLayout" Target="/ppt/slideLayouts/slideLayout2.xml" Id="rId1" /></Relationships>
</file>

<file path=ppt/slides/_rels/slide25.xml.rels>&#65279;<?xml version="1.0" encoding="utf-8"?><Relationships xmlns="http://schemas.openxmlformats.org/package/2006/relationships"><Relationship Type="http://schemas.openxmlformats.org/officeDocument/2006/relationships/image" Target="/ppt/media/image37.png" Id="rId3" /><Relationship Type="http://schemas.openxmlformats.org/officeDocument/2006/relationships/notesSlide" Target="/ppt/notesSlides/notesSlide24.xml" Id="rId2" /><Relationship Type="http://schemas.openxmlformats.org/officeDocument/2006/relationships/slideLayout" Target="/ppt/slideLayouts/slideLayout3.xml" Id="rId1" /></Relationships>
</file>

<file path=ppt/slides/_rels/slide26.xml.rels>&#65279;<?xml version="1.0" encoding="utf-8"?><Relationships xmlns="http://schemas.openxmlformats.org/package/2006/relationships"><Relationship Type="http://schemas.openxmlformats.org/officeDocument/2006/relationships/notesSlide" Target="/ppt/notesSlides/notesSlide25.xml" Id="rId2" /><Relationship Type="http://schemas.openxmlformats.org/officeDocument/2006/relationships/slideLayout" Target="/ppt/slideLayouts/slideLayout4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image" Target="/ppt/media/image38.png" Id="rId3" /><Relationship Type="http://schemas.openxmlformats.org/officeDocument/2006/relationships/notesSlide" Target="/ppt/notesSlides/notesSlide26.xml" Id="rId2" /><Relationship Type="http://schemas.openxmlformats.org/officeDocument/2006/relationships/slideLayout" Target="/ppt/slideLayouts/slideLayout5.xml" Id="rId1" /></Relationships>
</file>

<file path=ppt/slides/_rels/slide28.xml.rels>&#65279;<?xml version="1.0" encoding="utf-8"?><Relationships xmlns="http://schemas.openxmlformats.org/package/2006/relationships"><Relationship Type="http://schemas.openxmlformats.org/officeDocument/2006/relationships/image" Target="/ppt/media/image39.png" Id="rId3" /><Relationship Type="http://schemas.openxmlformats.org/officeDocument/2006/relationships/image" Target="/ppt/media/image43.png" Id="rId7" /><Relationship Type="http://schemas.openxmlformats.org/officeDocument/2006/relationships/notesSlide" Target="/ppt/notesSlides/notesSlide27.xml" Id="rId2" /><Relationship Type="http://schemas.openxmlformats.org/officeDocument/2006/relationships/slideLayout" Target="/ppt/slideLayouts/slideLayout6.xml" Id="rId1" /><Relationship Type="http://schemas.openxmlformats.org/officeDocument/2006/relationships/image" Target="/ppt/media/image42.png" Id="rId6" /><Relationship Type="http://schemas.openxmlformats.org/officeDocument/2006/relationships/image" Target="/ppt/media/image41.png" Id="rId5" /><Relationship Type="http://schemas.openxmlformats.org/officeDocument/2006/relationships/image" Target="/ppt/media/image40.png" Id="rId4" /></Relationships>
</file>

<file path=ppt/slides/_rels/slide29.xml.rels>&#65279;<?xml version="1.0" encoding="utf-8"?><Relationships xmlns="http://schemas.openxmlformats.org/package/2006/relationships"><Relationship Type="http://schemas.openxmlformats.org/officeDocument/2006/relationships/image" Target="/ppt/media/image44.jpeg" Id="rId2" /><Relationship Type="http://schemas.openxmlformats.org/officeDocument/2006/relationships/slideLayout" Target="/ppt/slideLayouts/slideLayout4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7.pn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2.xml" Id="rId1" /></Relationships>
</file>

<file path=ppt/slides/_rels/slide30.xml.rels>&#65279;<?xml version="1.0" encoding="utf-8"?><Relationships xmlns="http://schemas.openxmlformats.org/package/2006/relationships"><Relationship Type="http://schemas.openxmlformats.org/officeDocument/2006/relationships/notesSlide" Target="/ppt/notesSlides/notesSlide28.xml" Id="rId2" /><Relationship Type="http://schemas.openxmlformats.org/officeDocument/2006/relationships/slideLayout" Target="/ppt/slideLayouts/slideLayout10.xml" Id="rId1" /><Relationship Type="http://schemas.openxmlformats.org/officeDocument/2006/relationships/image" Target="/ppt/media/image45.png" Id="rId4" /><Relationship Type="http://schemas.openxmlformats.org/officeDocument/2006/relationships/hyperlink" Target="https://gayathrivijayakuma2.wixsite.com/infosys-sample-lp" TargetMode="External" Id="rId3" /></Relationships>
</file>

<file path=ppt/slides/_rels/slide31.xml.rels>&#65279;<?xml version="1.0" encoding="utf-8"?><Relationships xmlns="http://schemas.openxmlformats.org/package/2006/relationships"><Relationship Type="http://schemas.openxmlformats.org/officeDocument/2006/relationships/notesSlide" Target="/ppt/notesSlides/notesSlide29.xml" Id="rId2" /><Relationship Type="http://schemas.openxmlformats.org/officeDocument/2006/relationships/slideLayout" Target="/ppt/slideLayouts/slideLayout3.xml" Id="rId1" /></Relationships>
</file>

<file path=ppt/slides/_rels/slide32.xml.rels>&#65279;<?xml version="1.0" encoding="utf-8"?><Relationships xmlns="http://schemas.openxmlformats.org/package/2006/relationships"><Relationship Type="http://schemas.openxmlformats.org/officeDocument/2006/relationships/image" Target="/ppt/media/image11.png" Id="rId2" /><Relationship Type="http://schemas.openxmlformats.org/officeDocument/2006/relationships/slideLayout" Target="/ppt/slideLayouts/slideLayout4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46.png" Id="rId3" /><Relationship Type="http://schemas.openxmlformats.org/officeDocument/2006/relationships/notesSlide" Target="/ppt/notesSlides/notesSlide30.xml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49.png" Id="rId6" /><Relationship Type="http://schemas.openxmlformats.org/officeDocument/2006/relationships/image" Target="/ppt/media/image48.png" Id="rId5" /><Relationship Type="http://schemas.openxmlformats.org/officeDocument/2006/relationships/image" Target="/ppt/media/image47.png" Id="rId4" /></Relationships>
</file>

<file path=ppt/slides/_rels/slide34.xml.rels>&#65279;<?xml version="1.0" encoding="utf-8"?><Relationships xmlns="http://schemas.openxmlformats.org/package/2006/relationships"><Relationship Type="http://schemas.openxmlformats.org/officeDocument/2006/relationships/image" Target="/ppt/media/image46.png" Id="rId3" /><Relationship Type="http://schemas.openxmlformats.org/officeDocument/2006/relationships/notesSlide" Target="/ppt/notesSlides/notesSlide31.xml" Id="rId2" /><Relationship Type="http://schemas.openxmlformats.org/officeDocument/2006/relationships/slideLayout" Target="/ppt/slideLayouts/slideLayout5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8.pn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3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4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9.png" Id="rId3" /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0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4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9.png" Id="rId3" /><Relationship Type="http://schemas.openxmlformats.org/officeDocument/2006/relationships/notesSlide" Target="/ppt/notesSlides/notesSlide8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1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2.png" Id="rId3" /><Relationship Type="http://schemas.openxmlformats.org/officeDocument/2006/relationships/notesSlide" Target="/ppt/notesSlides/notesSlide9.xml" Id="rId2" /><Relationship Type="http://schemas.openxmlformats.org/officeDocument/2006/relationships/slideLayout" Target="/ppt/slideLayouts/slideLayout5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53454" y="1676399"/>
            <a:ext cx="5979693" cy="4170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CRAFTING &amp; COMPELLING WEBSITE ANALYSIS, AUDIT AND RECOMMENDATIONS</a:t>
            </a:r>
          </a:p>
        </p:txBody>
      </p:sp>
      <p:sp>
        <p:nvSpPr>
          <p:cNvPr id="7" name="Text 3"/>
          <p:cNvSpPr/>
          <p:nvPr/>
        </p:nvSpPr>
        <p:spPr>
          <a:xfrm>
            <a:off x="899926" y="6697920"/>
            <a:ext cx="341328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 GAYATHRI  - MBE11 - GUVI</a:t>
            </a:r>
            <a:endParaRPr lang="en-US" sz="2200" dirty="0"/>
          </a:p>
        </p:txBody>
      </p:sp>
      <p:pic>
        <p:nvPicPr>
          <p:cNvPr id="1026" name="Picture 2" descr="website designing with black &amp; dark blue based">
            <a:extLst>
              <a:ext uri="{FF2B5EF4-FFF2-40B4-BE49-F238E27FC236}">
                <a16:creationId xmlns:a16="http://schemas.microsoft.com/office/drawing/2014/main" id="{9B473BF5-AA02-608D-B0DA-3D5A530F1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0628" y="0"/>
            <a:ext cx="6879772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0A80D4-5F33-9B15-1CE9-9B5411AF9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686" y="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DD073F70-6A91-FF37-9943-4A1A54D17985}"/>
              </a:ext>
            </a:extLst>
          </p:cNvPr>
          <p:cNvSpPr/>
          <p:nvPr/>
        </p:nvSpPr>
        <p:spPr>
          <a:xfrm>
            <a:off x="1094580" y="577284"/>
            <a:ext cx="72193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Website Technology Stack	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29C07421-BFAF-F175-DA29-32768FDAFE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8201711"/>
              </p:ext>
            </p:extLst>
          </p:nvPr>
        </p:nvGraphicFramePr>
        <p:xfrm>
          <a:off x="1942181" y="1679492"/>
          <a:ext cx="10654882" cy="56687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978246" imgH="4244427" progId="Excel.Sheet.12">
                  <p:embed/>
                </p:oleObj>
              </mc:Choice>
              <mc:Fallback>
                <p:oleObj name="Worksheet" r:id="rId2" imgW="7978246" imgH="424442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42181" y="1679492"/>
                        <a:ext cx="10654882" cy="56687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 0">
            <a:extLst>
              <a:ext uri="{FF2B5EF4-FFF2-40B4-BE49-F238E27FC236}">
                <a16:creationId xmlns:a16="http://schemas.microsoft.com/office/drawing/2014/main" id="{33477D64-4887-EBCA-5E20-F1E91CBBB7BB}"/>
              </a:ext>
            </a:extLst>
          </p:cNvPr>
          <p:cNvSpPr/>
          <p:nvPr/>
        </p:nvSpPr>
        <p:spPr>
          <a:xfrm>
            <a:off x="1848559" y="7323086"/>
            <a:ext cx="7219355" cy="658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Tool used  : </a:t>
            </a:r>
            <a:r>
              <a:rPr lang="en-US" sz="2400" dirty="0" err="1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BuiltWith</a:t>
            </a: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1148551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7878"/>
            <a:ext cx="7556421" cy="3660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endParaRPr lang="en-US" sz="660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algn="ctr">
              <a:lnSpc>
                <a:spcPts val="7700"/>
              </a:lnSpc>
            </a:pPr>
            <a:r>
              <a:rPr lang="en-US" sz="6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TASK – IV</a:t>
            </a:r>
          </a:p>
          <a:p>
            <a:pPr marL="0" indent="0" algn="ctr">
              <a:lnSpc>
                <a:spcPts val="7700"/>
              </a:lnSpc>
              <a:buNone/>
            </a:pPr>
            <a:endParaRPr lang="en-US" sz="615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marL="0" indent="0" algn="ctr">
              <a:lnSpc>
                <a:spcPts val="7700"/>
              </a:lnSpc>
              <a:buNone/>
            </a:pPr>
            <a:r>
              <a:rPr lang="en-US" sz="5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 DESIGN TESTING</a:t>
            </a:r>
            <a:endParaRPr lang="en-US" sz="5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950000"/>
            <a:ext cx="7555111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Device Wise Testing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1969651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319808" y="2450425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54273" y="2217658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32272" y="2300288"/>
            <a:ext cx="13989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19003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Desktop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2666762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website provides an optimal experience on larger screens, with a clean and organized layout.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293870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54273" y="4061103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99173" y="4143732"/>
            <a:ext cx="20609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033480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Tablet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510207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website seamlessly adjusts to tablet devices, ensuring content and navigation are easily accessible.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137315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54273" y="5904548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999768" y="5987177"/>
            <a:ext cx="20502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5876925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Mobile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353651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website's responsive design adapts to smaller mobile screens, maintaining usability and aesthetics.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5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Tools Used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76908" y="2854523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95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Google Mobile-Friendly Test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426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Quickly checks if a page meets mobile-friendly standards and provides optimization suggestions.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834652" y="2854523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9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BrowserStack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5993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testing across multiple real devices to assess compatibility and responsiveness.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78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943451" y="5632847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78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MobiReady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82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Provides detailed feedback on site performance and layout on high, mid, and low-tier mobile devices.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Homepage Analysis - </a:t>
            </a: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  <a:hlinkClick r:id="rId4" action="ppaction://hlinkfile"/>
              </a:rPr>
              <a:t>URL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83449" y="17805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29759" y="1906190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29720" y="1849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Responsiveness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36727" y="2309947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homepage is mobile-friendly with a responsive layout that adjusts well to different screen sizes.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31531" y="1771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780716" y="1905884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28404" y="1842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28404" y="2309659"/>
            <a:ext cx="2927747" cy="3875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Text is legible without zooming. Navigation menus collapse into a hamburger menu for easy access. High-resolution images scale correctly.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46260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908532" y="4748535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36727" y="4734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Weaknesses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36727" y="516088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page load speed on mobile is slightly slower than optimal due to large image files.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Some clickable elements (e.g., CTA buttons) are close together, which could lead to accidental clicks.</a:t>
            </a:r>
          </a:p>
        </p:txBody>
      </p:sp>
      <p:sp>
        <p:nvSpPr>
          <p:cNvPr id="16" name="Shape 13"/>
          <p:cNvSpPr/>
          <p:nvPr/>
        </p:nvSpPr>
        <p:spPr>
          <a:xfrm>
            <a:off x="4708574" y="47031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4843819" y="4776991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374659" y="4734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374659" y="5213457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 images using next-gen formats like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WebP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Increase spacing around clickable elements to enhance usability.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53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043" y="3306604"/>
            <a:ext cx="6155174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About Us Page Analysis - </a:t>
            </a:r>
            <a:r>
              <a:rPr lang="en-US" sz="4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  <a:hlinkClick r:id="rId4"/>
              </a:rPr>
              <a:t>URL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1043" y="4259342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27021" y="4465320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Responsiveness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7021" y="4910733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layout adapts well to mobile devices, with proper scaling of text and images.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8189" y="4259342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624167" y="4465320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Strengths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4167" y="4910733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Clean design with adequate padding. Easy-to-navigate sections with clear headings.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1043" y="5981819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27021" y="6187797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Weaknesses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7021" y="6633210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Touch elements like links are small, potentially reducing usability on smaller screens.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8189" y="5981819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624167" y="6187797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24167" y="6633210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Increase touch target size for links and buttons. Ensure all text fits within the viewport without horizontal scrolling.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9938" y="538520"/>
            <a:ext cx="5657255" cy="61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Services Page Analysis - </a:t>
            </a:r>
            <a:r>
              <a:rPr lang="en-US" sz="3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  <a:hlinkClick r:id="rId4"/>
              </a:rPr>
              <a:t>URL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938" y="1441728"/>
            <a:ext cx="976432" cy="15623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9263" y="1636990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Responsiveness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439263" y="2059186"/>
            <a:ext cx="6507599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page is well-optimized for mobile devices, with a fluid grid layout.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938" y="3004066"/>
            <a:ext cx="976432" cy="15623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39263" y="3199328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Strengths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39263" y="3621524"/>
            <a:ext cx="6507599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 readability of content with proper text hierarchy. Interactive elements like accordions for service details perform well.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9938" y="4566404"/>
            <a:ext cx="976432" cy="15623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39263" y="4761667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Weaknesses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39263" y="5183862"/>
            <a:ext cx="6507599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Some images take longer to load, impacting user experience.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9938" y="6128742"/>
            <a:ext cx="976432" cy="15623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39263" y="6324005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439263" y="6746200"/>
            <a:ext cx="6507599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Minimize render-blocking JavaScript to improve loading speed. Use lazy-loading techniques for below-the-fold images.</a:t>
            </a:r>
            <a:endParaRPr lang="en-US" sz="1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756" y="654129"/>
            <a:ext cx="6196965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Solutions Page Analysis - </a:t>
            </a: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  <a:hlinkClick r:id="rId4"/>
              </a:rPr>
              <a:t>URL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6756" y="1601391"/>
            <a:ext cx="7710487" cy="5974080"/>
          </a:xfrm>
          <a:prstGeom prst="roundRect">
            <a:avLst>
              <a:gd name="adj" fmla="val 5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24376" y="1609011"/>
            <a:ext cx="7695248" cy="12439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29164" y="1739503"/>
            <a:ext cx="343423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Responsiveness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80598" y="1739503"/>
            <a:ext cx="3434239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solutions page maintains its structure and interactivity on mobile screens.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4376" y="2852976"/>
            <a:ext cx="7695248" cy="15716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29164" y="2983468"/>
            <a:ext cx="343423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780598" y="2983468"/>
            <a:ext cx="3434239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Interactive features like tabs and animations work seamlessly. Clear differentiation between sections with appropriate use of color.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4376" y="4424601"/>
            <a:ext cx="7695248" cy="12439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29164" y="4555093"/>
            <a:ext cx="343423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Weaknesses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80598" y="4555093"/>
            <a:ext cx="3434239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Long content sections may require better collapsible structures for mobile users.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4376" y="5668566"/>
            <a:ext cx="7695248" cy="189928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29164" y="5799058"/>
            <a:ext cx="343423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Recommendations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780598" y="5799058"/>
            <a:ext cx="3434239" cy="163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Simplify navigation by introducing sticky headers for long sections. Optimize animations to ensure smooth transitions on mobile devices.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9004"/>
            <a:ext cx="73236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Contact Us Page Analysis - </a:t>
            </a: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  <a:hlinkClick r:id="rId4" action="ppaction://hlinkfile"/>
              </a:rPr>
              <a:t>URL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Responsiveness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792153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contact form and map integrate well on smaller screens.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46" y="450794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79215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Forms are usable with no zooming required. Map integration is mobile-optimized.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5221" y="45079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Weaknesses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792153"/>
            <a:ext cx="30056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Some alignment issues with form fields on smaller devices. The footer contains links that are closely packed.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0997" y="450794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5792153"/>
            <a:ext cx="30056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Align form fields better to avoid overlap on very small screens. Improve spacing in the footer section for usability.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416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558" y="2856667"/>
            <a:ext cx="5021342" cy="585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Summary of Findings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5558" y="5570101"/>
            <a:ext cx="13319284" cy="22860"/>
          </a:xfrm>
          <a:prstGeom prst="roundRect">
            <a:avLst>
              <a:gd name="adj" fmla="val 12292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3251716" y="4914543"/>
            <a:ext cx="22860" cy="655558"/>
          </a:xfrm>
          <a:prstGeom prst="roundRect">
            <a:avLst>
              <a:gd name="adj" fmla="val 12292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3052405" y="5359360"/>
            <a:ext cx="421481" cy="421481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3203734" y="5429607"/>
            <a:ext cx="118824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036564" y="4022527"/>
            <a:ext cx="245316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Mobile-Friendly Test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42843" y="4427577"/>
            <a:ext cx="484072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five pages passed the Google Mobile-Friendly Test.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5953006" y="5570101"/>
            <a:ext cx="22860" cy="655558"/>
          </a:xfrm>
          <a:prstGeom prst="roundRect">
            <a:avLst>
              <a:gd name="adj" fmla="val 12292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5753695" y="5359360"/>
            <a:ext cx="421481" cy="421481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5876925" y="5429607"/>
            <a:ext cx="175022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4627126" y="6413063"/>
            <a:ext cx="267462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Layout and Navigation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3544133" y="6818114"/>
            <a:ext cx="4840724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Navigation and layout adapt well across devices, but minor adjustments are needed for optimal usability.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8654296" y="4914543"/>
            <a:ext cx="22860" cy="655558"/>
          </a:xfrm>
          <a:prstGeom prst="roundRect">
            <a:avLst>
              <a:gd name="adj" fmla="val 12292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454985" y="5359360"/>
            <a:ext cx="421481" cy="421481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578572" y="5429607"/>
            <a:ext cx="174188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6950035" y="3722965"/>
            <a:ext cx="3431381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Recommendations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245423" y="4128016"/>
            <a:ext cx="4840724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Image optimization and improved touch element sizing are common recommendations.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11355586" y="5570101"/>
            <a:ext cx="22860" cy="655558"/>
          </a:xfrm>
          <a:prstGeom prst="roundRect">
            <a:avLst>
              <a:gd name="adj" fmla="val 12292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11156275" y="5359360"/>
            <a:ext cx="421481" cy="421481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11275338" y="5429607"/>
            <a:ext cx="183237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9753838" y="6413063"/>
            <a:ext cx="322635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Performance Enhancement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946713" y="6818114"/>
            <a:ext cx="4840724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Speed improvements through resource optimization (e.g., compressing images and minifying scripts) would enhance mobile performance.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F843C-051C-9BAE-202E-DEBC8070C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82E49B7F-2DB3-B695-6744-4CCD1114136F}"/>
              </a:ext>
            </a:extLst>
          </p:cNvPr>
          <p:cNvSpPr/>
          <p:nvPr/>
        </p:nvSpPr>
        <p:spPr>
          <a:xfrm>
            <a:off x="7182853" y="1660358"/>
            <a:ext cx="7279106" cy="5161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algn="ctr">
              <a:lnSpc>
                <a:spcPts val="7700"/>
              </a:lnSpc>
              <a:buNone/>
            </a:pPr>
            <a:r>
              <a:rPr lang="en-US" sz="5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TASK – I</a:t>
            </a:r>
          </a:p>
          <a:p>
            <a:pPr indent="0" algn="ctr">
              <a:lnSpc>
                <a:spcPts val="7700"/>
              </a:lnSpc>
              <a:buNone/>
            </a:pPr>
            <a:endParaRPr lang="en-US" sz="580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indent="0" algn="ctr">
              <a:lnSpc>
                <a:spcPts val="7700"/>
              </a:lnSpc>
              <a:buNone/>
            </a:pPr>
            <a:r>
              <a:rPr lang="en-US" sz="50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COMPANY SELECTION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50E508-F0DB-9CCB-9A50-C889107DD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70032" cy="822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1ADD01-240C-31A0-9084-00022FD29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59568" y="0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97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2458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354" y="1640562"/>
            <a:ext cx="1111448" cy="19921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09178" y="1862852"/>
            <a:ext cx="3644979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Continuous Improvement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09178" y="2343507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Regularly review and update the website to ensure it remains relevant and aligned with the company's evolving digital strategy.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354" y="3632716"/>
            <a:ext cx="1111448" cy="19921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09178" y="3855006"/>
            <a:ext cx="3564969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 User Experience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709178" y="4335661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Continuously explore ways to improve the website's usability, navigation, and interactive features to enhance the customer journey.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354" y="5624870"/>
            <a:ext cx="1111448" cy="19921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09178" y="584715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Leverage Analytics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09178" y="6327815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Utilize website analytics to gain insights into user behavior and preferences, informing future improvements and optimizations.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r>
              <a:rPr lang="en-US" sz="6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TASK – V</a:t>
            </a:r>
          </a:p>
          <a:p>
            <a:pPr algn="ctr">
              <a:lnSpc>
                <a:spcPts val="7700"/>
              </a:lnSpc>
            </a:pPr>
            <a:endParaRPr lang="en-US" sz="600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marL="0" indent="0" algn="ctr">
              <a:lnSpc>
                <a:spcPts val="7700"/>
              </a:lnSpc>
              <a:buNone/>
            </a:pPr>
            <a:r>
              <a:rPr lang="en-US" sz="5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WEBSITE MISTAKES IDENTIFICATION</a:t>
            </a:r>
            <a:endParaRPr lang="en-US" sz="55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239" y="612325"/>
            <a:ext cx="9534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Design Pitfalls to Avoid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06045" y="4831462"/>
            <a:ext cx="35305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Cluttered Layout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06044" y="5263254"/>
            <a:ext cx="670915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website’s layout can appear overwhelming with dense information and multiple navigational options on some pages. This may cause cognitive overload for users.</a:t>
            </a:r>
          </a:p>
        </p:txBody>
      </p:sp>
      <p:sp>
        <p:nvSpPr>
          <p:cNvPr id="5" name="Text 3"/>
          <p:cNvSpPr/>
          <p:nvPr/>
        </p:nvSpPr>
        <p:spPr>
          <a:xfrm>
            <a:off x="5230760" y="1891564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Slow Loading Times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9056" y="2323356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Some pages, particularly those with heavy graphics or animations, may experience slow loading, especially on mobile devices.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72067" y="1820150"/>
            <a:ext cx="3426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Inconsistent Navigation Experience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228817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Navigation across pages sometimes lacks uniformity, which can be confusing for users transitioning between sections.</a:t>
            </a: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860020EF-84BC-9E2B-44F9-17891D85AE59}"/>
              </a:ext>
            </a:extLst>
          </p:cNvPr>
          <p:cNvSpPr/>
          <p:nvPr/>
        </p:nvSpPr>
        <p:spPr>
          <a:xfrm>
            <a:off x="589453" y="1891564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Accessibility Challenges</a:t>
            </a:r>
            <a:endParaRPr lang="en-US" sz="220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32B62017-C4EA-19D5-B3DC-7EEAA7C4CCD3}"/>
              </a:ext>
            </a:extLst>
          </p:cNvPr>
          <p:cNvSpPr/>
          <p:nvPr/>
        </p:nvSpPr>
        <p:spPr>
          <a:xfrm>
            <a:off x="606045" y="2323356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Certain design elements, such as low-contrast text or non-descriptive alt attributes for images, may hinder accessibility for users with disabilities.</a:t>
            </a: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88E468F4-F84D-9EB7-7D09-528F0E8DE566}"/>
              </a:ext>
            </a:extLst>
          </p:cNvPr>
          <p:cNvSpPr/>
          <p:nvPr/>
        </p:nvSpPr>
        <p:spPr>
          <a:xfrm>
            <a:off x="8329595" y="4564783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Mobile Responsiveness</a:t>
            </a:r>
            <a:endParaRPr lang="en-US" sz="220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AEDA3510-3B96-12AD-CE5E-539512B9FEA7}"/>
              </a:ext>
            </a:extLst>
          </p:cNvPr>
          <p:cNvSpPr/>
          <p:nvPr/>
        </p:nvSpPr>
        <p:spPr>
          <a:xfrm>
            <a:off x="8329595" y="5100784"/>
            <a:ext cx="552058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While the website is responsive, some interactive elements are difficult to use on smaller screens, potentially affecting user engagement.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604123"/>
            <a:ext cx="13092589" cy="1373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 Improvement Suggestions for Infosys Website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8906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88576" y="2636163"/>
            <a:ext cx="314015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Streamline Navigation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988576" y="3111222"/>
            <a:ext cx="3778448" cy="1405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Simplify the main navigation menu and group related sections together to make it easier for users to find the information they need.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206365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5426035" y="2636163"/>
            <a:ext cx="3513058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 Visual Hierarchy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426035" y="3111222"/>
            <a:ext cx="3778448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Clearly prioritize the most important content and visual elements to guide the user's attention and create a more focused and engaging experience.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9643824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9863495" y="2636163"/>
            <a:ext cx="28249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Mobile Responsiveness</a:t>
            </a:r>
          </a:p>
        </p:txBody>
      </p:sp>
      <p:sp>
        <p:nvSpPr>
          <p:cNvPr id="11" name="Text 9"/>
          <p:cNvSpPr/>
          <p:nvPr/>
        </p:nvSpPr>
        <p:spPr>
          <a:xfrm>
            <a:off x="9863495" y="3111222"/>
            <a:ext cx="3778448" cy="2108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Refine touch targets for buttons and interactive features and test layouts thoroughly across various mobile devices to ensure usability.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68906" y="5659398"/>
            <a:ext cx="6436519" cy="1968817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88576" y="5879068"/>
            <a:ext cx="3037523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Improve Accessibility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88576" y="6354128"/>
            <a:ext cx="59971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 the website adheres to WCAG guidelines, making it accessible to users with disabilities and enhancing the overall inclusivity of the platform.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25095" y="5659398"/>
            <a:ext cx="6436519" cy="1968817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644765" y="5879068"/>
            <a:ext cx="3617595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Optimize for Performance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7644765" y="6354128"/>
            <a:ext cx="59971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Continuously monitor and optimize the website's technical performance, including load times, server response, and overall user experience metrics.</a:t>
            </a:r>
            <a:endParaRPr lang="en-US" sz="17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4975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r>
              <a:rPr lang="en-US" sz="6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TASK – VI</a:t>
            </a:r>
          </a:p>
          <a:p>
            <a:pPr algn="ctr">
              <a:lnSpc>
                <a:spcPts val="7700"/>
              </a:lnSpc>
            </a:pPr>
            <a:endParaRPr lang="en-US" sz="660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marL="0" indent="0" algn="ctr">
              <a:lnSpc>
                <a:spcPts val="7700"/>
              </a:lnSpc>
              <a:buNone/>
            </a:pPr>
            <a:r>
              <a:rPr lang="en-US" sz="5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BEST PRACTICES FOR VISUALLY APPEALING AND USER-FRIENDLY WEBSITE DESIGN</a:t>
            </a:r>
            <a:endParaRPr lang="en-US" sz="50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Understand User Needs and Preferences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63308" y="3027521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User-Centric Design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24330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Conduct user research and analyze their pain points, goals, and browsing habits to inform the design process.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21052" y="3027521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2511"/>
            <a:ext cx="2873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Intuitive Navigation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56823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Organize content and information architecture in a logical, easy-to-follow manner to enhance user experience.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837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29851" y="6168747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83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Tailor the website's content, layout, and interactions to cater to the specific needs and preferences of different user segments.</a:t>
            </a:r>
            <a:endParaRPr lang="en-US" sz="17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 Intuitive Navigation and Information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Clear Navigation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4690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Organize the website's structure and menu hierarchy to ensure users can easily find what they're looking for.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37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Logical Layout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26142" y="4732735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Group related content and features together, using visual cues and consistent patterns to guide users.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76047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Intuitive Information Architecture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3273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Develop a well-structured content hierarchy that aligns with user expectations and supports their decision-making process.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99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373" y="3336608"/>
            <a:ext cx="12872442" cy="619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Leverage Consistent Branding and Visual Hierarchy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4373" y="4254103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92731" y="4452461"/>
            <a:ext cx="247995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Cohesive Branding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92731" y="4881324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Establish a strong and consistent visual identity that reinforces your brand's personality and values.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379" y="4254103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612737" y="4452461"/>
            <a:ext cx="247995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 Hierarchy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12737" y="4881324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size, spacing, and other design elements to guide the user's attention and highlight the most important content.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4373" y="5912644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892731" y="6111002"/>
            <a:ext cx="27851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Aesthetically Pleasing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92731" y="6539865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Combine harmonious color schemes, engaging typography, and high-quality imagery to create an aesthetically appealing website.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379" y="5912644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612737" y="6111002"/>
            <a:ext cx="284357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Emotional Connection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612737" y="6539865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Evoke positive emotions and a sense of trust through a visually captivating and coherent design.</a:t>
            </a:r>
            <a:endParaRPr lang="en-US" sz="15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061" y="560665"/>
            <a:ext cx="7716679" cy="1274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Optimize for Responsive Design and Accessibility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061" y="2140863"/>
            <a:ext cx="509707" cy="5097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0061" y="2854404"/>
            <a:ext cx="2548890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Mobile-Friendly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00061" y="3295293"/>
            <a:ext cx="3705463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 the website's layout and functionality are optimized for seamless user experiences across different devices and screen sizes.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276" y="2140863"/>
            <a:ext cx="509707" cy="509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276" y="2854404"/>
            <a:ext cx="2548890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Accessibility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276" y="3295293"/>
            <a:ext cx="3705463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Adhere to web accessibility guidelines to accommodate users with disabilities and ensure inclusive experiences.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061" y="5211842"/>
            <a:ext cx="509707" cy="5097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0061" y="5925383"/>
            <a:ext cx="2548890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Fast Load Times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00061" y="6366272"/>
            <a:ext cx="3705463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 website performance by minimizing file sizes, leveraging caching, and implementing other speed-enhancing techniques.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1276" y="5211842"/>
            <a:ext cx="509707" cy="5097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1276" y="5925383"/>
            <a:ext cx="2548890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Exceptional UX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211276" y="6366272"/>
            <a:ext cx="3705463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Prioritize user-centric design principles to create intuitive, engaging, and delightful experiences that keep users coming back.</a:t>
            </a:r>
            <a:endParaRPr lang="en-US" sz="16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sign a landing page for a companys product or service with the goal of generating leads or increasing brand awareness">
            <a:extLst>
              <a:ext uri="{FF2B5EF4-FFF2-40B4-BE49-F238E27FC236}">
                <a16:creationId xmlns:a16="http://schemas.microsoft.com/office/drawing/2014/main" id="{51872367-E4C5-72CC-DB54-90A37B408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096"/>
            <a:ext cx="7974439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0E4AF17-EFC8-9CB3-72A6-E5B8359372BA}"/>
              </a:ext>
            </a:extLst>
          </p:cNvPr>
          <p:cNvSpPr/>
          <p:nvPr/>
        </p:nvSpPr>
        <p:spPr>
          <a:xfrm>
            <a:off x="87086" y="1855738"/>
            <a:ext cx="7315200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r>
              <a:rPr lang="en-US" sz="6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TASK – VI</a:t>
            </a:r>
          </a:p>
          <a:p>
            <a:pPr algn="ctr">
              <a:lnSpc>
                <a:spcPts val="7700"/>
              </a:lnSpc>
            </a:pPr>
            <a:endParaRPr lang="en-US" sz="660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marL="0" indent="0" algn="ctr">
              <a:lnSpc>
                <a:spcPts val="7700"/>
              </a:lnSpc>
              <a:buNone/>
            </a:pPr>
            <a:r>
              <a:rPr lang="en-US" sz="5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LANDING PAGE DESIGN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71792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E9F44-FE80-9477-38BD-6A084FAD1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F7F7854-04D6-E42B-DF86-DE7AC877B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346476F-EC75-4FA3-9077-BEE7A0875572}"/>
              </a:ext>
            </a:extLst>
          </p:cNvPr>
          <p:cNvSpPr/>
          <p:nvPr/>
        </p:nvSpPr>
        <p:spPr>
          <a:xfrm>
            <a:off x="7937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Transforming Businesses Globally</a:t>
            </a:r>
            <a:endParaRPr lang="en-US" sz="61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EEBCEB2-119F-CECD-4CF7-C5E5D6172F0C}"/>
              </a:ext>
            </a:extLst>
          </p:cNvPr>
          <p:cNvSpPr/>
          <p:nvPr/>
        </p:nvSpPr>
        <p:spPr>
          <a:xfrm>
            <a:off x="793790" y="4408714"/>
            <a:ext cx="7556421" cy="2232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is a global leader in next-generation digital services and consulting. With over 40 years of experience, the company partners with clients to navigate their digital transformation journey and unlock their business potential.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8505660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4FE28-5509-566C-D8CE-91DB9701A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097D3C6-0956-7DDA-C3D0-B0C67685E3DA}"/>
              </a:ext>
            </a:extLst>
          </p:cNvPr>
          <p:cNvSpPr/>
          <p:nvPr/>
        </p:nvSpPr>
        <p:spPr>
          <a:xfrm>
            <a:off x="793789" y="49681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Landing Page Design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23A7275-CD92-0B3C-0A30-713C31488007}"/>
              </a:ext>
            </a:extLst>
          </p:cNvPr>
          <p:cNvSpPr/>
          <p:nvPr/>
        </p:nvSpPr>
        <p:spPr>
          <a:xfrm>
            <a:off x="793790" y="5892403"/>
            <a:ext cx="13042821" cy="708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Landing Page Design Link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3"/>
              </a:rPr>
              <a:t>Click here to view </a:t>
            </a: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Tool Used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: WIX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: In a normal screen, the whole preview was opening correctly at 67% zoom.</a:t>
            </a: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3E76CD10-F78E-2205-3C44-20F75DCB7703}"/>
              </a:ext>
            </a:extLst>
          </p:cNvPr>
          <p:cNvSpPr/>
          <p:nvPr/>
        </p:nvSpPr>
        <p:spPr>
          <a:xfrm>
            <a:off x="793789" y="31753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Objective</a:t>
            </a: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AF745DC9-4707-EF16-E06E-443D03A0FACE}"/>
              </a:ext>
            </a:extLst>
          </p:cNvPr>
          <p:cNvSpPr/>
          <p:nvPr/>
        </p:nvSpPr>
        <p:spPr>
          <a:xfrm>
            <a:off x="869990" y="411512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primary objective of the landing page is to generate leads and increase brand awareness for Infosys' products or services.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5D65E5-DE8A-EF1D-3FAB-D4E6D196D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-458220"/>
            <a:ext cx="14630400" cy="34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730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61E93-1C16-977E-752D-9F86C7A55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F637B1F-7A86-3DFA-CF01-0581F83D4F24}"/>
              </a:ext>
            </a:extLst>
          </p:cNvPr>
          <p:cNvSpPr/>
          <p:nvPr/>
        </p:nvSpPr>
        <p:spPr>
          <a:xfrm>
            <a:off x="656239" y="612325"/>
            <a:ext cx="9534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 Features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A905ED8-016E-ED6E-DCDF-C20C133D31F0}"/>
              </a:ext>
            </a:extLst>
          </p:cNvPr>
          <p:cNvSpPr/>
          <p:nvPr/>
        </p:nvSpPr>
        <p:spPr>
          <a:xfrm>
            <a:off x="517556" y="5313177"/>
            <a:ext cx="35305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Trust Elements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000AE3D-0FAF-2DFC-00F5-8F0D5AFC30AE}"/>
              </a:ext>
            </a:extLst>
          </p:cNvPr>
          <p:cNvSpPr/>
          <p:nvPr/>
        </p:nvSpPr>
        <p:spPr>
          <a:xfrm>
            <a:off x="518959" y="5841036"/>
            <a:ext cx="670915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Testimonials and Case Studies: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Include customer testimonials, success stories, and case studies to build trust and credibility.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Client Logos: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Showcase logos of well-known clients to reinforce trust and reputation.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557D905-C40B-FA41-F226-55A97310CCC6}"/>
              </a:ext>
            </a:extLst>
          </p:cNvPr>
          <p:cNvSpPr/>
          <p:nvPr/>
        </p:nvSpPr>
        <p:spPr>
          <a:xfrm>
            <a:off x="5230760" y="1891564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Engaging Visuals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3DE187AC-F47E-46C6-EFBB-AF3586AE270C}"/>
              </a:ext>
            </a:extLst>
          </p:cNvPr>
          <p:cNvSpPr/>
          <p:nvPr/>
        </p:nvSpPr>
        <p:spPr>
          <a:xfrm>
            <a:off x="5239056" y="2323356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High-Quality Images and Videos: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relevant and high-resolution images or videos that illustrate the product or service.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Brand Colors and Fonts: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Maintain consistency with Infosys’ branding by using their color scheme and fonts.</a:t>
            </a:r>
            <a:endParaRPr lang="en-US" sz="15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DDB0A08E-E5D6-E8FB-1E54-3A8F4D5E8C63}"/>
              </a:ext>
            </a:extLst>
          </p:cNvPr>
          <p:cNvSpPr/>
          <p:nvPr/>
        </p:nvSpPr>
        <p:spPr>
          <a:xfrm>
            <a:off x="9872067" y="1820150"/>
            <a:ext cx="3426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User-Friendly Layout:</a:t>
            </a:r>
            <a:endParaRPr lang="en-US" sz="22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394B6E7-58A7-9C17-59DE-44D07C5A310F}"/>
              </a:ext>
            </a:extLst>
          </p:cNvPr>
          <p:cNvSpPr/>
          <p:nvPr/>
        </p:nvSpPr>
        <p:spPr>
          <a:xfrm>
            <a:off x="9872067" y="228817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Prominent CTA Button: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Place a clear and compelling CTA button (e.g., "Request a Demo", "Contact Us") above the fold and throughout the page.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Action-Oriented Text: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action verbs to encourage users to take the desired action.</a:t>
            </a: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4D7F7D7C-E4C7-9C43-E856-CF98C73EFE46}"/>
              </a:ext>
            </a:extLst>
          </p:cNvPr>
          <p:cNvSpPr/>
          <p:nvPr/>
        </p:nvSpPr>
        <p:spPr>
          <a:xfrm>
            <a:off x="589453" y="1891564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 Features</a:t>
            </a:r>
            <a:endParaRPr lang="en-US" sz="220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07B737ED-F465-10B3-2472-BCDE06A173FE}"/>
              </a:ext>
            </a:extLst>
          </p:cNvPr>
          <p:cNvSpPr/>
          <p:nvPr/>
        </p:nvSpPr>
        <p:spPr>
          <a:xfrm>
            <a:off x="606045" y="2323356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 Headline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: A compelling headline that communicates the key benefit of the product or service.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Subhead line: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Additional details that support the headline and provide more information.</a:t>
            </a: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BBDEC78B-032F-072B-6021-58D51C13BBAA}"/>
              </a:ext>
            </a:extLst>
          </p:cNvPr>
          <p:cNvSpPr/>
          <p:nvPr/>
        </p:nvSpPr>
        <p:spPr>
          <a:xfrm>
            <a:off x="8391745" y="5278285"/>
            <a:ext cx="2867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Persuasive Copy</a:t>
            </a:r>
            <a:endParaRPr lang="en-US" sz="220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DD7D80A4-8BE0-0D0C-62A9-BBF1F552CAB1}"/>
              </a:ext>
            </a:extLst>
          </p:cNvPr>
          <p:cNvSpPr/>
          <p:nvPr/>
        </p:nvSpPr>
        <p:spPr>
          <a:xfrm>
            <a:off x="8391745" y="5841036"/>
            <a:ext cx="552058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Benefit-Focused Content: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Highlight the benefits and features of the product or service.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5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Scannable Text: 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bullet points, short paragraphs, and headings to make the text easy to read and digest.</a:t>
            </a:r>
          </a:p>
        </p:txBody>
      </p:sp>
    </p:spTree>
    <p:extLst>
      <p:ext uri="{BB962C8B-B14F-4D97-AF65-F5344CB8AC3E}">
        <p14:creationId xmlns:p14="http://schemas.microsoft.com/office/powerpoint/2010/main" val="563433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881B13-1751-367A-AAAF-8EEAD5737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257" y="0"/>
            <a:ext cx="82296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FE6483F-90EC-9C2E-7EED-D0E68A90FE46}"/>
              </a:ext>
            </a:extLst>
          </p:cNvPr>
          <p:cNvSpPr/>
          <p:nvPr/>
        </p:nvSpPr>
        <p:spPr>
          <a:xfrm>
            <a:off x="1391636" y="3568160"/>
            <a:ext cx="57276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2970525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74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426" y="3217664"/>
            <a:ext cx="8302109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and Key Takeaways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26" y="4193500"/>
            <a:ext cx="527447" cy="5274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426" y="4931926"/>
            <a:ext cx="294370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Comprehensive Audit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8426" y="5388054"/>
            <a:ext cx="4173498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Regularly reviewing the website for potential design and usability issues is crucial for maintaining a top-notch online presence.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8392" y="4193500"/>
            <a:ext cx="527447" cy="5274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28392" y="4931926"/>
            <a:ext cx="26399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Innovative Thinking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5228392" y="5388054"/>
            <a:ext cx="4173498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Embracing new design trends and technologies can help Infosys stay ahead of the curve and provide a unique user experience.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8358" y="4193500"/>
            <a:ext cx="527447" cy="5274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8358" y="4931926"/>
            <a:ext cx="315706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User-Centric Approach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718358" y="5388054"/>
            <a:ext cx="417349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Focusing on the needs and preferences of the target audience should be the guiding principle for all website improvements.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38426" y="6975515"/>
            <a:ext cx="13153549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addressing the identified design issues and implementing the suggested improvements, the Infosys website can become a more intuitive, engaging, and high-performing platform that effectively supports the company's business objectives.</a:t>
            </a:r>
            <a:endParaRPr lang="en-US" sz="165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C43B3-3F8A-2793-694A-69DE15AB6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DEA3839-D686-EA4C-DBA4-A89E6669E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4171" y="0"/>
            <a:ext cx="14630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6E15D29-619B-FD19-040B-6A75C3ED57FF}"/>
              </a:ext>
            </a:extLst>
          </p:cNvPr>
          <p:cNvSpPr/>
          <p:nvPr/>
        </p:nvSpPr>
        <p:spPr>
          <a:xfrm>
            <a:off x="738426" y="3581400"/>
            <a:ext cx="12825174" cy="129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6500" dirty="0">
                <a:solidFill>
                  <a:schemeClr val="bg1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 YOU</a:t>
            </a:r>
            <a:endParaRPr lang="en-US" sz="6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49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97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About Infosys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48696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21755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Global Presence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665928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has a global footprint, with a presence in 46 countries and serving clients across industries.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1948696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2281" y="2175510"/>
            <a:ext cx="29666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Innovative Solutions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2665928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company's portfolio includes a wide range of digital services and products, helping clients drive innovation.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0604" y="5160883"/>
            <a:ext cx="29048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Sustainability Focus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is committed to sustainable business practices and has been recognized for its environmental initiatives.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93406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4912281" y="5160883"/>
            <a:ext cx="29079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Talent Development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2281" y="565130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company invests heavily in upskilling its workforce, ensuring they stay at the forefront of technology.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86554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Products and Services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Consulting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provides strategic consulting services to help clients navigate their digital transformation and achieve operational excellence.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Digital Services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company offers a comprehensive suite of digital services, including cloud, data analytics, artificial intelligence, and automation.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053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Engineering Services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leverages its engineering expertise to help clients develop innovative products and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5B7EA-1F06-5F79-9E4C-02FAE5B85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6AF6D6B-EAF7-83AA-4EF8-71355715BCFC}"/>
              </a:ext>
            </a:extLst>
          </p:cNvPr>
          <p:cNvSpPr/>
          <p:nvPr/>
        </p:nvSpPr>
        <p:spPr>
          <a:xfrm>
            <a:off x="7182853" y="1660358"/>
            <a:ext cx="7279106" cy="5161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7700"/>
              </a:lnSpc>
            </a:pPr>
            <a:r>
              <a:rPr lang="en-US" sz="5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TASK – II</a:t>
            </a:r>
          </a:p>
          <a:p>
            <a:pPr>
              <a:lnSpc>
                <a:spcPts val="7700"/>
              </a:lnSpc>
            </a:pPr>
            <a:endParaRPr lang="en-US" sz="580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algn="ctr">
              <a:lnSpc>
                <a:spcPts val="7700"/>
              </a:lnSpc>
            </a:pPr>
            <a:r>
              <a:rPr lang="en-US" sz="5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 </a:t>
            </a:r>
            <a:r>
              <a:rPr lang="en-US" sz="45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PRODUCT AND SERVICE DESCRIPTIONS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BBFA89-1DC2-5953-EDA3-8AADA5FCA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0965"/>
            <a:ext cx="6833936" cy="843153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FBD464-270C-A8AC-3D26-584EE5257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95664" y="0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36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4276-A2F0-2620-B132-80AA14488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A70702E-1FFC-3B59-7C1B-08EEA2B0FB56}"/>
              </a:ext>
            </a:extLst>
          </p:cNvPr>
          <p:cNvSpPr/>
          <p:nvPr/>
        </p:nvSpPr>
        <p:spPr>
          <a:xfrm>
            <a:off x="768906" y="604123"/>
            <a:ext cx="13092589" cy="1373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PRODUCT AND SERVICE DESCRIPTIONS</a:t>
            </a:r>
            <a:endParaRPr lang="en-US" sz="43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8F12C812-EEF1-9583-A0A8-B96F716DC949}"/>
              </a:ext>
            </a:extLst>
          </p:cNvPr>
          <p:cNvSpPr/>
          <p:nvPr/>
        </p:nvSpPr>
        <p:spPr>
          <a:xfrm>
            <a:off x="768906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253CF6A-DD2A-523A-752D-9B0CF0E7B1D3}"/>
              </a:ext>
            </a:extLst>
          </p:cNvPr>
          <p:cNvSpPr/>
          <p:nvPr/>
        </p:nvSpPr>
        <p:spPr>
          <a:xfrm>
            <a:off x="988576" y="2636163"/>
            <a:ext cx="314015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Finacle</a:t>
            </a:r>
            <a:endParaRPr lang="en-US" sz="21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D4169099-CF9E-FD71-2433-56C514AC0CAD}"/>
              </a:ext>
            </a:extLst>
          </p:cNvPr>
          <p:cNvSpPr/>
          <p:nvPr/>
        </p:nvSpPr>
        <p:spPr>
          <a:xfrm>
            <a:off x="988576" y="3111222"/>
            <a:ext cx="3778448" cy="1405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comprehensive suite of banking and financial services solutions that help financial institutions drive digital transformation and achieve frictionless customer experiences.</a:t>
            </a:r>
            <a:endParaRPr lang="en-US" sz="1700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7961892A-3F70-80DF-AAA3-0BF346605338}"/>
              </a:ext>
            </a:extLst>
          </p:cNvPr>
          <p:cNvSpPr/>
          <p:nvPr/>
        </p:nvSpPr>
        <p:spPr>
          <a:xfrm>
            <a:off x="5206365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C10C15B-67AF-4136-BA83-8E6B367DF4B5}"/>
              </a:ext>
            </a:extLst>
          </p:cNvPr>
          <p:cNvSpPr/>
          <p:nvPr/>
        </p:nvSpPr>
        <p:spPr>
          <a:xfrm>
            <a:off x="5426035" y="2636163"/>
            <a:ext cx="3513058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Topaz</a:t>
            </a:r>
            <a:endParaRPr lang="en-US" sz="21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9A8A97E5-5CBC-5385-0761-326480E62828}"/>
              </a:ext>
            </a:extLst>
          </p:cNvPr>
          <p:cNvSpPr/>
          <p:nvPr/>
        </p:nvSpPr>
        <p:spPr>
          <a:xfrm>
            <a:off x="5426035" y="3111222"/>
            <a:ext cx="3778448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digital marketing platform that enables businesses to create personalized customer experiences and drive engagement through targeted campaigns.</a:t>
            </a:r>
            <a:endParaRPr lang="en-US" sz="17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D805DB4F-3DAD-D47E-2DAA-ECF3F58B2035}"/>
              </a:ext>
            </a:extLst>
          </p:cNvPr>
          <p:cNvSpPr/>
          <p:nvPr/>
        </p:nvSpPr>
        <p:spPr>
          <a:xfrm>
            <a:off x="9643824" y="2416493"/>
            <a:ext cx="4217789" cy="3023235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FDA4B7B-49A1-D116-AA4A-21D189D28832}"/>
              </a:ext>
            </a:extLst>
          </p:cNvPr>
          <p:cNvSpPr/>
          <p:nvPr/>
        </p:nvSpPr>
        <p:spPr>
          <a:xfrm>
            <a:off x="9863495" y="2636163"/>
            <a:ext cx="28249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Cortex</a:t>
            </a:r>
            <a:endParaRPr lang="en-US" sz="215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E1929467-0FBD-C91E-F16C-28C68F001802}"/>
              </a:ext>
            </a:extLst>
          </p:cNvPr>
          <p:cNvSpPr/>
          <p:nvPr/>
        </p:nvSpPr>
        <p:spPr>
          <a:xfrm>
            <a:off x="9863495" y="3111222"/>
            <a:ext cx="3778448" cy="2108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cloud-based platform that provides advanced analytics and AI-driven insights to help businesses make data-driven decisions and improve operational efficiency.</a:t>
            </a:r>
            <a:endParaRPr lang="en-US" sz="1700" dirty="0"/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FA0845FB-3126-F488-8039-66ECB5C2C430}"/>
              </a:ext>
            </a:extLst>
          </p:cNvPr>
          <p:cNvSpPr/>
          <p:nvPr/>
        </p:nvSpPr>
        <p:spPr>
          <a:xfrm>
            <a:off x="768906" y="5659398"/>
            <a:ext cx="6436519" cy="1968817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941B63D4-A95C-EE57-33F4-3DF6F5080625}"/>
              </a:ext>
            </a:extLst>
          </p:cNvPr>
          <p:cNvSpPr/>
          <p:nvPr/>
        </p:nvSpPr>
        <p:spPr>
          <a:xfrm>
            <a:off x="988576" y="5879068"/>
            <a:ext cx="3037523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Wingspan</a:t>
            </a:r>
            <a:endParaRPr lang="en-US" sz="215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679C47E3-419D-0C1E-02E2-61D8C0ECFB14}"/>
              </a:ext>
            </a:extLst>
          </p:cNvPr>
          <p:cNvSpPr/>
          <p:nvPr/>
        </p:nvSpPr>
        <p:spPr>
          <a:xfrm>
            <a:off x="988576" y="6354128"/>
            <a:ext cx="59971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digital commerce platform that helps businesses create seamless omnichannel shopping experiences, driving customer loyalty and revenue growth.</a:t>
            </a:r>
            <a:endParaRPr lang="en-US" sz="1700" dirty="0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D13FFDD3-361C-9EA3-42AB-E96378C13CB2}"/>
              </a:ext>
            </a:extLst>
          </p:cNvPr>
          <p:cNvSpPr/>
          <p:nvPr/>
        </p:nvSpPr>
        <p:spPr>
          <a:xfrm>
            <a:off x="7425095" y="5659398"/>
            <a:ext cx="6436519" cy="1968817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4F3BBDC4-7B93-BB97-28BA-42F63C149B8E}"/>
              </a:ext>
            </a:extLst>
          </p:cNvPr>
          <p:cNvSpPr/>
          <p:nvPr/>
        </p:nvSpPr>
        <p:spPr>
          <a:xfrm>
            <a:off x="7644765" y="5879068"/>
            <a:ext cx="3617595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Meridian</a:t>
            </a:r>
            <a:endParaRPr lang="en-US" sz="215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4BA31154-CC48-D218-1B36-C7BD0DE72802}"/>
              </a:ext>
            </a:extLst>
          </p:cNvPr>
          <p:cNvSpPr/>
          <p:nvPr/>
        </p:nvSpPr>
        <p:spPr>
          <a:xfrm>
            <a:off x="7644765" y="6354128"/>
            <a:ext cx="59971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live enterprise workplace platform that supports remote work and collaboration, enabling organizations to create a productive and engaging work environment.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29302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03052-F40E-13F5-1C2A-2C78F5714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A5CA23F-F539-4BE0-3386-2741C7B001B7}"/>
              </a:ext>
            </a:extLst>
          </p:cNvPr>
          <p:cNvSpPr/>
          <p:nvPr/>
        </p:nvSpPr>
        <p:spPr>
          <a:xfrm>
            <a:off x="385012" y="1367527"/>
            <a:ext cx="8518358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5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TASK – III</a:t>
            </a:r>
          </a:p>
          <a:p>
            <a:pPr marL="0" indent="0" algn="ctr">
              <a:lnSpc>
                <a:spcPts val="7700"/>
              </a:lnSpc>
              <a:buNone/>
            </a:pPr>
            <a:endParaRPr lang="en-US" sz="5800" dirty="0">
              <a:solidFill>
                <a:srgbClr val="97B8FF"/>
              </a:solidFill>
              <a:latin typeface="Sora Medium" pitchFamily="34" charset="0"/>
              <a:ea typeface="Sora Medium" pitchFamily="34" charset="-122"/>
              <a:cs typeface="Sora Medium" pitchFamily="34" charset="-120"/>
            </a:endParaRPr>
          </a:p>
          <a:p>
            <a:pPr marL="0" indent="0" algn="ctr">
              <a:lnSpc>
                <a:spcPts val="7700"/>
              </a:lnSpc>
              <a:buNone/>
            </a:pPr>
            <a:r>
              <a:rPr lang="en-US" sz="4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WEBSITE PLATFORM IDENTIFICATION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546CF7-6E62-F76E-7DCE-B49AE3783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811" y="0"/>
            <a:ext cx="6833936" cy="843153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18C9C20-3F78-7B88-5E50-A9CE493E8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3370" y="-32658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5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2658"/>
            <a:ext cx="72193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Infosys Website Platform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1159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WordPress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0288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Infosys website is built on the WordPress content management system, a popular and flexible platform.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31159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2281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028831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Infosys has heavily customized the WordPress platform to create a unique and engaging online presence.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96972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0604" y="55237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14204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website's WordPress foundation provides the scalability and flexibility to accommodate the company's growing needs.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5345</TotalTime>
  <Words>2026</Words>
  <Application>Microsoft Office PowerPoint</Application>
  <PresentationFormat>Custom</PresentationFormat>
  <Paragraphs>275</Paragraphs>
  <Slides>34</Slides>
  <Notes>31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Sora Medium</vt:lpstr>
      <vt:lpstr>Noto Sans TC Bold</vt:lpstr>
      <vt:lpstr>Arial</vt:lpstr>
      <vt:lpstr>Noto Sans TC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anc8649</cp:lastModifiedBy>
  <cp:revision>14</cp:revision>
  <dcterms:created xsi:type="dcterms:W3CDTF">2024-10-21T07:16:32Z</dcterms:created>
  <dcterms:modified xsi:type="dcterms:W3CDTF">2024-12-01T10:11:11Z</dcterms:modified>
</cp:coreProperties>
</file>